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543" r:id="rId4"/>
    <p:sldId id="433" r:id="rId5"/>
    <p:sldId id="544" r:id="rId6"/>
    <p:sldId id="545" r:id="rId7"/>
    <p:sldId id="546" r:id="rId8"/>
    <p:sldId id="547" r:id="rId9"/>
    <p:sldId id="54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FF0000"/>
    <a:srgbClr val="984807"/>
    <a:srgbClr val="0000FF"/>
    <a:srgbClr val="D0D8E8"/>
    <a:srgbClr val="F2C554"/>
    <a:srgbClr val="CC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-210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22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CB32E2-7057-4CF5-B368-56DFC842D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27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BA128A2-975A-47C9-BE22-5033433671A8}" type="datetimeFigureOut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274D522-5383-4D8E-A402-23FF718DE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99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075F-290E-4228-A54D-589FDAB69A92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9BD3F-CE2E-4B8D-ABBA-0FDFE4390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E78F-2FD2-4E69-A09B-D83C6B92BEB1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42DB-0C8A-4A48-AB2F-31F34E263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C891-AE75-4FCF-BED1-E43834C18C2B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46AB-80A6-450C-A894-82641ACB6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0770-EC65-4168-BD3A-7A875F598C6C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519A-E7B5-42BE-B0EB-819AFC1A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BA0C-E8E0-40D5-B604-0761B4F5A970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53B1-D4B1-415A-821F-D46D76B82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1B53-60C0-4C69-8743-ECC900D20682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C2EA-6F5C-4A92-A36D-AB6181D4B3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7E890-3BDE-42C9-B977-210A00472F31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BEF1-AD03-411E-A34B-36F90605FF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9D81-0268-48DE-9391-453924FA1F0D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2E8E-4718-425C-8E98-7D3E35652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3528-FD24-430F-B25E-7B93D3194194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A21B9-A62A-4268-8261-635293C10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F5C9-FC8E-47D7-912A-9062C62B0318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F724-AA19-46D4-ACFC-CD84EFAD2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1FF7-3BDE-44B9-8FAC-558381025E3D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6FD0-39F9-46CB-B93F-DB22470B6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2357B-F972-46F7-972D-150A6DF10AFA}" type="datetime1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5F6759-18D7-47C0-A87E-1B2B68003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3799" name="Picture 6" descr="Logo Blue on White med res GIF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86438"/>
            <a:ext cx="19431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98480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7933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Draft and Formal Project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05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The Process To </a:t>
            </a:r>
            <a:r>
              <a:rPr lang="en-US" sz="2400" dirty="0"/>
              <a:t>G</a:t>
            </a:r>
            <a:r>
              <a:rPr lang="en-US" sz="2400" dirty="0" smtClean="0"/>
              <a:t>et a Project Accepted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Draft Proposal Requirements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Formal </a:t>
            </a:r>
            <a:r>
              <a:rPr lang="en-US" sz="2400" dirty="0" smtClean="0"/>
              <a:t>Proposal Requirements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Formal Proposal Marking Matrix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A93F6-BACD-4BAF-AD5F-1B8EB3BC28D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To Get a Project Accepted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just">
              <a:defRPr/>
            </a:pPr>
            <a:r>
              <a:rPr lang="en-ZA" sz="2000" dirty="0" smtClean="0"/>
              <a:t>The </a:t>
            </a:r>
            <a:r>
              <a:rPr lang="en-ZA" sz="2000" dirty="0">
                <a:solidFill>
                  <a:srgbClr val="376092"/>
                </a:solidFill>
              </a:rPr>
              <a:t>draft proposal </a:t>
            </a:r>
            <a:r>
              <a:rPr lang="en-ZA" sz="2000" dirty="0"/>
              <a:t>is used by the lecturer to determine if the student is within the guidelines and criteria in identifying and selecting a suitable project</a:t>
            </a:r>
            <a:r>
              <a:rPr lang="en-ZA" sz="2000" dirty="0" smtClean="0"/>
              <a:t>.</a:t>
            </a:r>
          </a:p>
          <a:p>
            <a:pPr marL="361950" indent="-361950" algn="just">
              <a:defRPr/>
            </a:pPr>
            <a:r>
              <a:rPr lang="en-ZA" sz="2000" dirty="0" smtClean="0"/>
              <a:t>All </a:t>
            </a:r>
            <a:r>
              <a:rPr lang="en-ZA" sz="2000" dirty="0"/>
              <a:t>students are required to prepare a </a:t>
            </a:r>
            <a:r>
              <a:rPr lang="en-ZA" sz="2000" dirty="0">
                <a:solidFill>
                  <a:srgbClr val="376092"/>
                </a:solidFill>
              </a:rPr>
              <a:t>PowerPoint slideshow </a:t>
            </a:r>
            <a:r>
              <a:rPr lang="en-ZA" sz="2000" dirty="0" smtClean="0"/>
              <a:t>or a </a:t>
            </a:r>
            <a:r>
              <a:rPr lang="en-ZA" sz="2000" dirty="0" smtClean="0">
                <a:solidFill>
                  <a:srgbClr val="376092"/>
                </a:solidFill>
              </a:rPr>
              <a:t>MS Word document</a:t>
            </a:r>
            <a:r>
              <a:rPr lang="en-ZA" sz="2000" dirty="0" smtClean="0"/>
              <a:t> to </a:t>
            </a:r>
            <a:r>
              <a:rPr lang="en-ZA" sz="2000" dirty="0"/>
              <a:t>present the proposed project to the whole class. </a:t>
            </a:r>
            <a:endParaRPr lang="en-ZA" sz="2000" dirty="0" smtClean="0"/>
          </a:p>
          <a:p>
            <a:pPr marL="361950" indent="-361950" algn="just">
              <a:defRPr/>
            </a:pPr>
            <a:r>
              <a:rPr lang="en-ZA" sz="2000" dirty="0" smtClean="0"/>
              <a:t>The </a:t>
            </a:r>
            <a:r>
              <a:rPr lang="en-ZA" sz="2000" dirty="0"/>
              <a:t>NMMU mentor’s will advise students regarding the feasibility of the proposed project immediately after the </a:t>
            </a:r>
            <a:r>
              <a:rPr lang="en-ZA" sz="2000" dirty="0" smtClean="0"/>
              <a:t>PowerPoint/MS Word document presentation.  Students </a:t>
            </a:r>
            <a:r>
              <a:rPr lang="en-ZA" sz="2000" dirty="0"/>
              <a:t>will be informed to either </a:t>
            </a:r>
            <a:r>
              <a:rPr lang="en-ZA" sz="2000" dirty="0">
                <a:solidFill>
                  <a:srgbClr val="376092"/>
                </a:solidFill>
              </a:rPr>
              <a:t>find another project</a:t>
            </a:r>
            <a:r>
              <a:rPr lang="en-ZA" sz="2000" dirty="0"/>
              <a:t>; or to </a:t>
            </a:r>
            <a:r>
              <a:rPr lang="en-ZA" sz="2000" dirty="0">
                <a:solidFill>
                  <a:srgbClr val="376092"/>
                </a:solidFill>
              </a:rPr>
              <a:t>add to the scope </a:t>
            </a:r>
            <a:r>
              <a:rPr lang="en-ZA" sz="2000" dirty="0"/>
              <a:t>of their proposed project; or to </a:t>
            </a:r>
            <a:r>
              <a:rPr lang="en-ZA" sz="2000" dirty="0">
                <a:solidFill>
                  <a:srgbClr val="376092"/>
                </a:solidFill>
              </a:rPr>
              <a:t>limit the scope </a:t>
            </a:r>
            <a:r>
              <a:rPr lang="en-ZA" sz="2000" dirty="0"/>
              <a:t>of the proposed project, on a case by case basis.</a:t>
            </a:r>
          </a:p>
          <a:p>
            <a:pPr marL="361950" indent="-361950" algn="just">
              <a:defRPr/>
            </a:pPr>
            <a:r>
              <a:rPr lang="en-ZA" sz="2000" dirty="0" smtClean="0"/>
              <a:t>Students </a:t>
            </a:r>
            <a:r>
              <a:rPr lang="en-ZA" sz="2000" dirty="0"/>
              <a:t>will be informed to submit a formal </a:t>
            </a:r>
            <a:r>
              <a:rPr lang="en-ZA" sz="2000" dirty="0">
                <a:solidFill>
                  <a:srgbClr val="376092"/>
                </a:solidFill>
              </a:rPr>
              <a:t>Project Proposal </a:t>
            </a:r>
            <a:r>
              <a:rPr lang="en-ZA" sz="2000" dirty="0"/>
              <a:t>document, and to start implementing their project whilst they await feedback on the acceptability of the documentation of the Project Proposal Document.</a:t>
            </a:r>
          </a:p>
          <a:p>
            <a:pPr marL="0" indent="0" algn="just">
              <a:buNone/>
              <a:defRPr/>
            </a:pPr>
            <a:endParaRPr lang="en-US" sz="2000" dirty="0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A225E-04DC-47BD-B640-5A2FD9A7EC9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7250" cy="792162"/>
          </a:xfrm>
        </p:spPr>
        <p:txBody>
          <a:bodyPr/>
          <a:lstStyle/>
          <a:p>
            <a:r>
              <a:rPr lang="en-US" dirty="0" smtClean="0"/>
              <a:t>The Process To Get a Project Accepted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just">
              <a:defRPr/>
            </a:pPr>
            <a:r>
              <a:rPr lang="en-ZA" sz="2000" dirty="0" smtClean="0"/>
              <a:t>If </a:t>
            </a:r>
            <a:r>
              <a:rPr lang="en-ZA" sz="2000" dirty="0"/>
              <a:t>the </a:t>
            </a:r>
            <a:r>
              <a:rPr lang="en-ZA" sz="2000" dirty="0" smtClean="0"/>
              <a:t>formal Project </a:t>
            </a:r>
            <a:r>
              <a:rPr lang="en-ZA" sz="2000" dirty="0"/>
              <a:t>Proposal Document is not adequately written according to the published criteria, the student will have </a:t>
            </a:r>
            <a:r>
              <a:rPr lang="en-ZA" sz="2000" dirty="0">
                <a:solidFill>
                  <a:srgbClr val="376092"/>
                </a:solidFill>
              </a:rPr>
              <a:t>one chance </a:t>
            </a:r>
            <a:r>
              <a:rPr lang="en-ZA" sz="2000" dirty="0"/>
              <a:t>to remedy the document to an acceptable </a:t>
            </a:r>
            <a:r>
              <a:rPr lang="en-ZA" sz="2000" dirty="0" smtClean="0"/>
              <a:t>standard.  The </a:t>
            </a:r>
            <a:r>
              <a:rPr lang="en-ZA" sz="2000" dirty="0"/>
              <a:t>lecturer will give feedback to the </a:t>
            </a:r>
            <a:r>
              <a:rPr lang="en-ZA" sz="2000" dirty="0" smtClean="0"/>
              <a:t>student.  Failure </a:t>
            </a:r>
            <a:r>
              <a:rPr lang="en-ZA" sz="2000" dirty="0"/>
              <a:t>to remedy the proposal documentation adequately will result in an </a:t>
            </a:r>
            <a:r>
              <a:rPr lang="en-ZA" sz="2000" dirty="0">
                <a:solidFill>
                  <a:srgbClr val="376092"/>
                </a:solidFill>
              </a:rPr>
              <a:t>automatic FAIL Grade </a:t>
            </a:r>
            <a:r>
              <a:rPr lang="en-ZA" sz="2000" dirty="0"/>
              <a:t>for that student.</a:t>
            </a:r>
          </a:p>
          <a:p>
            <a:pPr marL="361950" indent="-361950" algn="just">
              <a:defRPr/>
            </a:pPr>
            <a:r>
              <a:rPr lang="en-ZA" sz="2000" dirty="0" smtClean="0"/>
              <a:t>Students </a:t>
            </a:r>
            <a:r>
              <a:rPr lang="en-ZA" sz="2000" dirty="0"/>
              <a:t>working in industry can propose a project at the </a:t>
            </a:r>
            <a:r>
              <a:rPr lang="en-ZA" sz="2000" dirty="0" smtClean="0"/>
              <a:t>workplace.  The </a:t>
            </a:r>
            <a:r>
              <a:rPr lang="en-ZA" sz="2000" dirty="0"/>
              <a:t>lecturer may contact the supervisor of the student to evaluate if the project is feasible or recommended.</a:t>
            </a:r>
          </a:p>
          <a:p>
            <a:pPr marL="361950" indent="-361950" algn="just">
              <a:defRPr/>
            </a:pPr>
            <a:r>
              <a:rPr lang="en-ZA" sz="2000" dirty="0" smtClean="0"/>
              <a:t>If </a:t>
            </a:r>
            <a:r>
              <a:rPr lang="en-ZA" sz="2000" dirty="0"/>
              <a:t>a suitable project is not found by </a:t>
            </a:r>
            <a:r>
              <a:rPr lang="en-ZA" sz="2000" dirty="0" smtClean="0"/>
              <a:t>the due date for the Project Proposal, </a:t>
            </a:r>
            <a:r>
              <a:rPr lang="en-ZA" sz="2000" dirty="0"/>
              <a:t>the student may be advised to cancel the module.</a:t>
            </a:r>
          </a:p>
          <a:p>
            <a:pPr marL="361950" indent="-361950" algn="just">
              <a:defRPr/>
            </a:pPr>
            <a:endParaRPr lang="en-US" sz="2000" dirty="0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A225E-04DC-47BD-B640-5A2FD9A7EC9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Proposal Requirements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defRPr/>
            </a:pPr>
            <a:r>
              <a:rPr lang="en-ZA" sz="2000" dirty="0"/>
              <a:t>Create a PowerPoint slideshow </a:t>
            </a:r>
            <a:r>
              <a:rPr lang="en-ZA" sz="2000" dirty="0" smtClean="0"/>
              <a:t>(+/- </a:t>
            </a:r>
            <a:r>
              <a:rPr lang="en-ZA" sz="2000" dirty="0"/>
              <a:t>5 slides) or </a:t>
            </a:r>
            <a:r>
              <a:rPr lang="en-ZA" sz="2000" dirty="0" smtClean="0"/>
              <a:t>a MS </a:t>
            </a:r>
            <a:r>
              <a:rPr lang="en-ZA" sz="2000" dirty="0"/>
              <a:t>Word document </a:t>
            </a:r>
            <a:r>
              <a:rPr lang="en-ZA" sz="2000" dirty="0" smtClean="0"/>
              <a:t>(+/- 2 </a:t>
            </a:r>
            <a:r>
              <a:rPr lang="en-ZA" sz="2000" dirty="0"/>
              <a:t>pages) </a:t>
            </a:r>
            <a:r>
              <a:rPr lang="en-ZA" sz="2000" dirty="0" smtClean="0"/>
              <a:t>that contains the following:</a:t>
            </a:r>
          </a:p>
          <a:p>
            <a:pPr marL="457200" lvl="1" indent="0">
              <a:buNone/>
              <a:defRPr/>
            </a:pPr>
            <a:r>
              <a:rPr lang="en-US" sz="2000" b="1" dirty="0" smtClean="0"/>
              <a:t>1.  Introduction</a:t>
            </a:r>
          </a:p>
          <a:p>
            <a:pPr marL="714375" lvl="1" indent="-257175">
              <a:defRPr/>
            </a:pPr>
            <a:r>
              <a:rPr lang="en-US" sz="2000" dirty="0" smtClean="0"/>
              <a:t>A </a:t>
            </a:r>
            <a:r>
              <a:rPr lang="en-US" sz="2000" dirty="0"/>
              <a:t>short concise introduction </a:t>
            </a:r>
            <a:r>
              <a:rPr lang="en-US" sz="2000" dirty="0" smtClean="0"/>
              <a:t>explaining the purpose of the project in not more than 3 sentences.</a:t>
            </a:r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r>
              <a:rPr lang="en-US" sz="2000" b="1" dirty="0" smtClean="0"/>
              <a:t>2.  Block Diagram</a:t>
            </a:r>
          </a:p>
          <a:p>
            <a:pPr marL="714375" lvl="1" indent="-257175">
              <a:defRPr/>
            </a:pPr>
            <a:r>
              <a:rPr lang="en-US" sz="2000" dirty="0" smtClean="0"/>
              <a:t>A functional </a:t>
            </a:r>
            <a:r>
              <a:rPr lang="en-US" sz="2000" dirty="0"/>
              <a:t>block diagram of </a:t>
            </a:r>
            <a:r>
              <a:rPr lang="en-US" sz="2000" dirty="0" smtClean="0"/>
              <a:t>the proposed </a:t>
            </a:r>
            <a:r>
              <a:rPr lang="en-US" sz="2000" dirty="0"/>
              <a:t>system must be included, clearly indicating which sections students are modifying or </a:t>
            </a:r>
            <a:r>
              <a:rPr lang="en-US" sz="2000" dirty="0" smtClean="0"/>
              <a:t>redesigning.</a:t>
            </a:r>
          </a:p>
          <a:p>
            <a:pPr marL="714375" lvl="1" indent="-257175">
              <a:defRPr/>
            </a:pPr>
            <a:r>
              <a:rPr lang="en-US" sz="2000" dirty="0" smtClean="0"/>
              <a:t>Don’t show the exact circuitry, just use blocks to indicate interfacing circuits, sensors, etc.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Proposal Requirements cont.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r>
              <a:rPr lang="en-US" sz="2000" b="1" dirty="0" smtClean="0"/>
              <a:t>3.  Scope</a:t>
            </a:r>
          </a:p>
          <a:p>
            <a:pPr marL="714375" lvl="1" indent="-257175">
              <a:defRPr/>
            </a:pPr>
            <a:r>
              <a:rPr lang="en-US" sz="2000" dirty="0"/>
              <a:t>If modifying an existing system, a </a:t>
            </a:r>
            <a:r>
              <a:rPr lang="en-US" sz="2000" dirty="0" err="1"/>
              <a:t>photostat</a:t>
            </a:r>
            <a:r>
              <a:rPr lang="en-US" sz="2000" dirty="0"/>
              <a:t> hard copy </a:t>
            </a:r>
            <a:r>
              <a:rPr lang="en-US" sz="2000" dirty="0" smtClean="0"/>
              <a:t>or scanned image of </a:t>
            </a:r>
            <a:r>
              <a:rPr lang="en-US" sz="2000" dirty="0"/>
              <a:t>the original system must be included. </a:t>
            </a:r>
            <a:endParaRPr lang="en-US" sz="2000" dirty="0" smtClean="0"/>
          </a:p>
          <a:p>
            <a:pPr marL="714375" lvl="1" indent="-257175">
              <a:defRPr/>
            </a:pPr>
            <a:r>
              <a:rPr lang="en-US" sz="2000" dirty="0"/>
              <a:t>In the scope section specify which section of the system will be copied and </a:t>
            </a:r>
            <a:r>
              <a:rPr lang="en-US" sz="2000" dirty="0" smtClean="0"/>
              <a:t>modified and which section of the system is the students own idea.  </a:t>
            </a:r>
          </a:p>
          <a:p>
            <a:pPr marL="714375" lvl="1" indent="-257175">
              <a:defRPr/>
            </a:pPr>
            <a:r>
              <a:rPr lang="en-US" sz="2000" dirty="0" smtClean="0"/>
              <a:t>Include </a:t>
            </a:r>
            <a:r>
              <a:rPr lang="en-US" sz="2000" dirty="0"/>
              <a:t>possible methods or circuits that will be used to modify the </a:t>
            </a:r>
            <a:r>
              <a:rPr lang="en-US" sz="2000" dirty="0" smtClean="0"/>
              <a:t>system.  Again, don’t include exact circuits, e.g. just indicate that you will use a H-Bridge to drive a DC motor, don’t show the circuit</a:t>
            </a:r>
          </a:p>
          <a:p>
            <a:pPr marL="714375" lvl="1" indent="-257175">
              <a:defRPr/>
            </a:pPr>
            <a:r>
              <a:rPr lang="en-US" sz="2000" dirty="0" smtClean="0"/>
              <a:t>If </a:t>
            </a:r>
            <a:r>
              <a:rPr lang="en-US" sz="2000" dirty="0"/>
              <a:t>the design is from first principles, it should be clearly stated as well as the principles the design is based upon. </a:t>
            </a:r>
            <a:r>
              <a:rPr lang="en-US" sz="2000" dirty="0" smtClean="0"/>
              <a:t> Designing </a:t>
            </a:r>
            <a:r>
              <a:rPr lang="en-US" sz="2000" dirty="0"/>
              <a:t>from first principles implies that the student first decide on the design specification before any design work is done.  Reverse engineering is not acceptable! </a:t>
            </a:r>
            <a:endParaRPr lang="en-US" sz="20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Proposal Requirements cont.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r>
              <a:rPr lang="en-US" sz="2000" b="1" dirty="0" smtClean="0"/>
              <a:t>4.  Level 3 Subjects</a:t>
            </a:r>
          </a:p>
          <a:p>
            <a:pPr marL="714375" lvl="1" indent="-257175">
              <a:defRPr/>
            </a:pPr>
            <a:r>
              <a:rPr lang="en-ZA" sz="2000" dirty="0" smtClean="0"/>
              <a:t>Clearly </a:t>
            </a:r>
            <a:r>
              <a:rPr lang="en-ZA" sz="2000" dirty="0"/>
              <a:t>indicate which Level 3 </a:t>
            </a:r>
            <a:r>
              <a:rPr lang="en-ZA" sz="2000" dirty="0" smtClean="0"/>
              <a:t>subject content </a:t>
            </a:r>
            <a:r>
              <a:rPr lang="en-ZA" sz="2000" dirty="0"/>
              <a:t>is applicable to the Proposed Project’s </a:t>
            </a:r>
            <a:r>
              <a:rPr lang="en-ZA" sz="2000" dirty="0" smtClean="0"/>
              <a:t>solution</a:t>
            </a:r>
          </a:p>
          <a:p>
            <a:pPr marL="714375" lvl="1" indent="-257175">
              <a:defRPr/>
            </a:pPr>
            <a:r>
              <a:rPr lang="en-ZA" sz="2000" dirty="0" smtClean="0"/>
              <a:t>Possibly also indicate which section of work for each subject will be used.</a:t>
            </a:r>
          </a:p>
          <a:p>
            <a:pPr marL="714375" lvl="1" indent="-257175">
              <a:defRPr/>
            </a:pPr>
            <a:endParaRPr lang="en-ZA" sz="2000" dirty="0"/>
          </a:p>
          <a:p>
            <a:pPr marL="457200" lvl="1" indent="0">
              <a:buNone/>
              <a:defRPr/>
            </a:pPr>
            <a:r>
              <a:rPr lang="en-ZA" sz="2000" b="1" dirty="0" smtClean="0"/>
              <a:t>5.  Time Estimate</a:t>
            </a:r>
          </a:p>
          <a:p>
            <a:pPr marL="714375" lvl="1" indent="-257175">
              <a:defRPr/>
            </a:pPr>
            <a:r>
              <a:rPr lang="en-ZA" sz="2000" dirty="0" smtClean="0"/>
              <a:t>An </a:t>
            </a:r>
            <a:r>
              <a:rPr lang="en-ZA" sz="2000" dirty="0"/>
              <a:t>estimate of the time that will be spent on each task to show that at least 30 hours of engineering effort will be needed to complete the </a:t>
            </a:r>
            <a:r>
              <a:rPr lang="en-ZA" sz="2000" dirty="0" smtClean="0"/>
              <a:t>project.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Proposal Requirements cont.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r>
              <a:rPr lang="en-ZA" sz="2000" b="1" dirty="0" smtClean="0"/>
              <a:t>6.  Evidence</a:t>
            </a:r>
            <a:endParaRPr lang="en-US" sz="2000" b="1" dirty="0" smtClean="0"/>
          </a:p>
          <a:p>
            <a:pPr marL="714375" lvl="1" indent="-257175">
              <a:defRPr/>
            </a:pPr>
            <a:r>
              <a:rPr lang="en-ZA" sz="2000" dirty="0" smtClean="0"/>
              <a:t>Clearly indicate what </a:t>
            </a:r>
            <a:r>
              <a:rPr lang="en-ZA" sz="2000" dirty="0"/>
              <a:t>evidence will be presented at the completion of the </a:t>
            </a:r>
            <a:r>
              <a:rPr lang="en-ZA" sz="2000" dirty="0" smtClean="0"/>
              <a:t>project, e.g. are you going to build an working model of a gate system or are you going to simulate the gate system with pushbuttons and LEDs</a:t>
            </a:r>
          </a:p>
          <a:p>
            <a:pPr marL="714375" lvl="1" indent="-257175">
              <a:defRPr/>
            </a:pPr>
            <a:r>
              <a:rPr lang="en-ZA" sz="2000" dirty="0" smtClean="0"/>
              <a:t>The choice of evidence will have a big impact on the final project functionality mark</a:t>
            </a:r>
          </a:p>
          <a:p>
            <a:pPr marL="714375" lvl="1" indent="-257175">
              <a:defRPr/>
            </a:pPr>
            <a:r>
              <a:rPr lang="en-ZA" sz="2000" dirty="0" smtClean="0"/>
              <a:t>Determine which sensors/actuators will be readily available and use those.  If not readily available you might have to simulate these.</a:t>
            </a:r>
          </a:p>
          <a:p>
            <a:pPr marL="457200" lvl="1" indent="0">
              <a:buNone/>
              <a:defRPr/>
            </a:pPr>
            <a:endParaRPr lang="en-ZA" sz="2000" dirty="0"/>
          </a:p>
          <a:p>
            <a:pPr marL="457200" lvl="1" indent="0">
              <a:buNone/>
              <a:defRPr/>
            </a:pPr>
            <a:r>
              <a:rPr lang="en-ZA" sz="2000" b="1" dirty="0" smtClean="0"/>
              <a:t>7.  Mentors</a:t>
            </a:r>
          </a:p>
          <a:p>
            <a:pPr marL="714375" lvl="1" indent="-257175">
              <a:defRPr/>
            </a:pPr>
            <a:r>
              <a:rPr lang="en-ZA" sz="2000" dirty="0" smtClean="0"/>
              <a:t>Indicate </a:t>
            </a:r>
            <a:r>
              <a:rPr lang="en-ZA" sz="2000" dirty="0"/>
              <a:t>which of the NMMU </a:t>
            </a:r>
            <a:r>
              <a:rPr lang="en-ZA" sz="2000" dirty="0" smtClean="0"/>
              <a:t>lecturers would </a:t>
            </a:r>
            <a:r>
              <a:rPr lang="en-ZA" sz="2000" dirty="0"/>
              <a:t>be most applicable as an NMMU mentor for your proposed project. </a:t>
            </a:r>
            <a:endParaRPr lang="en-ZA" sz="2000" dirty="0" smtClean="0"/>
          </a:p>
          <a:p>
            <a:pPr marL="714375" lvl="1" indent="-257175">
              <a:defRPr/>
            </a:pPr>
            <a:r>
              <a:rPr lang="en-ZA" sz="2000" dirty="0" smtClean="0"/>
              <a:t>Two </a:t>
            </a:r>
            <a:r>
              <a:rPr lang="en-ZA" sz="2000" dirty="0"/>
              <a:t>mentors in order of preference are to be listed here.</a:t>
            </a:r>
            <a:endParaRPr lang="en-US" sz="20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</a:t>
            </a:r>
            <a:r>
              <a:rPr lang="en-US" dirty="0" smtClean="0"/>
              <a:t>Proposal Requirements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defRPr/>
            </a:pPr>
            <a:r>
              <a:rPr lang="en-ZA" sz="2000" dirty="0"/>
              <a:t>Create a MS Word document that contains the following</a:t>
            </a:r>
            <a:r>
              <a:rPr lang="en-ZA" sz="2000" dirty="0" smtClean="0"/>
              <a:t>:</a:t>
            </a:r>
          </a:p>
          <a:p>
            <a:pPr marL="361950" indent="0">
              <a:buNone/>
              <a:defRPr/>
            </a:pPr>
            <a:r>
              <a:rPr lang="en-ZA" sz="2000" dirty="0" smtClean="0"/>
              <a:t>(see the “Formal Proposal Template.doc” file)</a:t>
            </a:r>
          </a:p>
          <a:p>
            <a:pPr marL="361950" indent="0">
              <a:buNone/>
              <a:defRPr/>
            </a:pPr>
            <a:endParaRPr lang="en-ZA" sz="2000" dirty="0" smtClean="0"/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>
                <a:solidFill>
                  <a:srgbClr val="984807"/>
                </a:solidFill>
              </a:rPr>
              <a:t>The document </a:t>
            </a:r>
            <a:r>
              <a:rPr lang="en-ZA" sz="2000" dirty="0" smtClean="0">
                <a:solidFill>
                  <a:srgbClr val="984807"/>
                </a:solidFill>
              </a:rPr>
              <a:t>should be </a:t>
            </a:r>
            <a:r>
              <a:rPr lang="en-ZA" sz="2000" dirty="0">
                <a:solidFill>
                  <a:srgbClr val="984807"/>
                </a:solidFill>
              </a:rPr>
              <a:t>ring-</a:t>
            </a:r>
            <a:r>
              <a:rPr lang="en-ZA" sz="2000" dirty="0" err="1">
                <a:solidFill>
                  <a:srgbClr val="984807"/>
                </a:solidFill>
              </a:rPr>
              <a:t>binded</a:t>
            </a:r>
            <a:r>
              <a:rPr lang="en-ZA" sz="2000" dirty="0">
                <a:solidFill>
                  <a:srgbClr val="984807"/>
                </a:solidFill>
              </a:rPr>
              <a:t> </a:t>
            </a:r>
            <a:r>
              <a:rPr lang="en-ZA" sz="2000" dirty="0" smtClean="0">
                <a:solidFill>
                  <a:srgbClr val="984807"/>
                </a:solidFill>
              </a:rPr>
              <a:t>or something similar to create a professional look.</a:t>
            </a:r>
            <a:endParaRPr lang="en-ZA" sz="2000" dirty="0">
              <a:solidFill>
                <a:srgbClr val="984807"/>
              </a:solidFill>
            </a:endParaRP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>
                <a:solidFill>
                  <a:srgbClr val="984807"/>
                </a:solidFill>
              </a:rPr>
              <a:t>Attach a copy of the </a:t>
            </a:r>
            <a:r>
              <a:rPr lang="en-ZA" sz="2000" dirty="0">
                <a:solidFill>
                  <a:srgbClr val="376092"/>
                </a:solidFill>
              </a:rPr>
              <a:t>Marking </a:t>
            </a:r>
            <a:r>
              <a:rPr lang="en-ZA" sz="2000" dirty="0" smtClean="0">
                <a:solidFill>
                  <a:srgbClr val="376092"/>
                </a:solidFill>
              </a:rPr>
              <a:t>Matrix </a:t>
            </a:r>
            <a:r>
              <a:rPr lang="en-ZA" sz="2000" dirty="0">
                <a:solidFill>
                  <a:srgbClr val="984807"/>
                </a:solidFill>
              </a:rPr>
              <a:t>to the cover page and fill in your </a:t>
            </a:r>
            <a:r>
              <a:rPr lang="en-ZA" sz="2000" dirty="0" smtClean="0">
                <a:solidFill>
                  <a:srgbClr val="984807"/>
                </a:solidFill>
              </a:rPr>
              <a:t>student </a:t>
            </a:r>
            <a:r>
              <a:rPr lang="en-ZA" sz="2000" dirty="0">
                <a:solidFill>
                  <a:srgbClr val="984807"/>
                </a:solidFill>
              </a:rPr>
              <a:t>name and number </a:t>
            </a:r>
            <a:r>
              <a:rPr lang="en-ZA" sz="2000" dirty="0" smtClean="0">
                <a:solidFill>
                  <a:srgbClr val="984807"/>
                </a:solidFill>
              </a:rPr>
              <a:t>and NMMU mentor name on </a:t>
            </a:r>
            <a:r>
              <a:rPr lang="en-ZA" sz="2000" dirty="0">
                <a:solidFill>
                  <a:srgbClr val="984807"/>
                </a:solidFill>
              </a:rPr>
              <a:t>the sheet.</a:t>
            </a: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>
                <a:solidFill>
                  <a:srgbClr val="984807"/>
                </a:solidFill>
              </a:rPr>
              <a:t>Email a copy of this document to your NMMU mentor.</a:t>
            </a:r>
          </a:p>
          <a:p>
            <a:pPr marL="361950" indent="-361950">
              <a:defRPr/>
            </a:pPr>
            <a:endParaRPr lang="en-ZA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1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</a:t>
            </a:r>
            <a:r>
              <a:rPr lang="en-US" dirty="0" smtClean="0"/>
              <a:t>Proposal </a:t>
            </a:r>
            <a:r>
              <a:rPr lang="en-US" dirty="0" smtClean="0"/>
              <a:t>Marking Matrix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366614"/>
              </p:ext>
            </p:extLst>
          </p:nvPr>
        </p:nvGraphicFramePr>
        <p:xfrm>
          <a:off x="955800" y="1037000"/>
          <a:ext cx="7235700" cy="4858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020"/>
                <a:gridCol w="336314"/>
                <a:gridCol w="415446"/>
                <a:gridCol w="1179572"/>
                <a:gridCol w="808638"/>
                <a:gridCol w="474797"/>
                <a:gridCol w="2425913"/>
              </a:tblGrid>
              <a:tr h="18184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ZA" sz="1000" u="none" strike="noStrike">
                          <a:effectLst/>
                        </a:rPr>
                        <a:t>DESIGN PROJECT III (EDP3011/2) - Evaluation of Project Proposal Document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Student’s Initials and Surname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Student Number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NMMU Mentor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Date of 1st Review: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Head of Department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Mr. Alan Roberts</a:t>
                      </a:r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Dates of subsequent reviews: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Section Evaluated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Actual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Marks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Criteria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Cover Page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3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Is the title an all-inclusive description of project as a whole?  Does the declaration appear on the page?  Is the mentor’s name included?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Table of Contents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1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Is the table of contents complete? Page numbers etc correct? (The supplied template adjusts page numbers automatically)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Introduction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3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Is the project properly introduced? Have the relevant Electrical Engineering specifications been given? E.g. MVA, kV, etc.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Problem Statements and Sub-problems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5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Are these clear and unambiguous? Has the student avoided stating the solutions here where only problems to be stated?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47312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Literature Review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15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a comprehensive literature study/review been conducted? Not just a rehash of S1 and S2 theory but refers to relevant SANS Standards, Company/client Standard Practice documents and other similar projects Reports/literature?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Solution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10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a realistic solution/s been stated? Is the solution requiring the application of sufficient Level III skills?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Delimitations of Project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2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Does the student have a clear idea what the boundaries of the project are? Not too big or too small?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Significance of the Project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2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the student indicated the significance of the project to his/her company or institution?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Project Outline and Outputs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3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Does the student have a clear idea what he/she aims to do? Has the student declared the project outputs that are to be demonstrated?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Definition of Concepts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3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the student supplied an adequate list defining concepts and abbreviations used?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Assumptions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3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the student included a list of reasonable assumptions that he/she has to make?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Methodology used to approach problem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10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the student used correct scientific / engineering-orientated approach to solving the problem/s?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Intended program of study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10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the student included a Gantt chart?  Does it show a well-structured time-table and task list?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List of References and Sources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10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the student used the IEEE method AND EndNote Web to automate the referencing style process?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47312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Avoidance of plagiarism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15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the student plagiarised the referenced resources by simply rewording the original author/s or has the student properly used the sources to support the students’ own ideas?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Completeness of project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5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Has the student followed the guidelines and have supporting diagrams been included?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TOTAL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u="none" strike="noStrike">
                          <a:effectLst/>
                        </a:rPr>
                        <a:t> </a:t>
                      </a:r>
                      <a:endParaRPr lang="en-ZA" sz="9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100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Sub-minimum = 50%. Counts 20% of Final Mark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4547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Please refer the document back to the student until such time as the student has satisfied both of the following criteria: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4547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1.</a:t>
                      </a:r>
                      <a:r>
                        <a:rPr lang="en-ZA" sz="500" u="none" strike="noStrike">
                          <a:effectLst/>
                        </a:rPr>
                        <a:t>     </a:t>
                      </a:r>
                      <a:r>
                        <a:rPr lang="en-ZA" sz="600" u="none" strike="noStrike">
                          <a:effectLst/>
                        </a:rPr>
                        <a:t>Obtained at least 50% for this assessment,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957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4547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ZA" sz="600" u="none" strike="noStrike">
                          <a:effectLst/>
                        </a:rPr>
                        <a:t>2.</a:t>
                      </a:r>
                      <a:r>
                        <a:rPr lang="en-ZA" sz="500" u="none" strike="noStrike">
                          <a:effectLst/>
                        </a:rPr>
                        <a:t>     </a:t>
                      </a:r>
                      <a:r>
                        <a:rPr lang="en-ZA" sz="600" u="none" strike="noStrike">
                          <a:effectLst/>
                        </a:rPr>
                        <a:t>Avoided Plagiarism by proper use of EndNote Web and by properly using their cited sources to support their own ideas.</a:t>
                      </a:r>
                      <a:endParaRPr lang="en-ZA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1957" marR="6775" marT="677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45478"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>
                          <a:effectLst/>
                        </a:rPr>
                        <a:t>COMMENTS AND/OR</a:t>
                      </a:r>
                      <a:endParaRPr lang="en-ZA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rowSpan="2" gridSpan="6">
                  <a:txBody>
                    <a:bodyPr/>
                    <a:lstStyle/>
                    <a:p>
                      <a:pPr algn="l" fontAlgn="t"/>
                      <a:r>
                        <a:rPr lang="en-ZA" sz="800" u="none" strike="noStrike">
                          <a:effectLst/>
                        </a:rPr>
                        <a:t> </a:t>
                      </a:r>
                      <a:endParaRPr lang="en-ZA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775" marR="6775" marT="6775" marB="0"/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45478">
                <a:tc>
                  <a:txBody>
                    <a:bodyPr/>
                    <a:lstStyle/>
                    <a:p>
                      <a:pPr algn="ctr" fontAlgn="b"/>
                      <a:r>
                        <a:rPr lang="en-ZA" sz="600" u="none" strike="noStrike" dirty="0">
                          <a:effectLst/>
                        </a:rPr>
                        <a:t>RECOMMENDATIONS:</a:t>
                      </a:r>
                      <a:endParaRPr lang="en-ZA" sz="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5" marR="6775" marT="6775" marB="0" anchor="b"/>
                </a:tc>
                <a:tc gridSpan="6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20719</TotalTime>
  <Words>1298</Words>
  <Application>Microsoft Office PowerPoint</Application>
  <PresentationFormat>On-screen Show (4:3)</PresentationFormat>
  <Paragraphs>162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Draft and Formal Project Proposal</vt:lpstr>
      <vt:lpstr>The Process To Get a Project Accepted</vt:lpstr>
      <vt:lpstr>The Process To Get a Project Accepted cont.</vt:lpstr>
      <vt:lpstr>Draft Proposal Requirements</vt:lpstr>
      <vt:lpstr>Draft Proposal Requirements cont.</vt:lpstr>
      <vt:lpstr>Draft Proposal Requirements cont.</vt:lpstr>
      <vt:lpstr>Draft Proposal Requirements cont.</vt:lpstr>
      <vt:lpstr>Formal Proposal Requirements</vt:lpstr>
      <vt:lpstr>Formal Proposal Marking Matrix</vt:lpstr>
    </vt:vector>
  </TitlesOfParts>
  <Company>Nelson Mandela Metropolitan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amwynter</dc:creator>
  <cp:lastModifiedBy>Grant</cp:lastModifiedBy>
  <cp:revision>433</cp:revision>
  <dcterms:created xsi:type="dcterms:W3CDTF">2010-09-09T18:43:54Z</dcterms:created>
  <dcterms:modified xsi:type="dcterms:W3CDTF">2013-03-07T22:10:39Z</dcterms:modified>
</cp:coreProperties>
</file>